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2" r:id="rId6"/>
    <p:sldId id="261" r:id="rId7"/>
    <p:sldId id="264" r:id="rId8"/>
    <p:sldId id="265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Kamphuis" userId="1e6fb90aa6460e5a" providerId="LiveId" clId="{0B2A8424-11C2-4100-9B87-A1BAB4008941}"/>
    <pc:docChg chg="custSel modSld">
      <pc:chgData name="José Kamphuis" userId="1e6fb90aa6460e5a" providerId="LiveId" clId="{0B2A8424-11C2-4100-9B87-A1BAB4008941}" dt="2018-01-08T08:36:26.608" v="80" actId="20577"/>
      <pc:docMkLst>
        <pc:docMk/>
      </pc:docMkLst>
      <pc:sldChg chg="modSp modAnim">
        <pc:chgData name="José Kamphuis" userId="1e6fb90aa6460e5a" providerId="LiveId" clId="{0B2A8424-11C2-4100-9B87-A1BAB4008941}" dt="2018-01-08T08:36:26.608" v="80" actId="20577"/>
        <pc:sldMkLst>
          <pc:docMk/>
          <pc:sldMk cId="1038485091" sldId="266"/>
        </pc:sldMkLst>
        <pc:spChg chg="mod">
          <ac:chgData name="José Kamphuis" userId="1e6fb90aa6460e5a" providerId="LiveId" clId="{0B2A8424-11C2-4100-9B87-A1BAB4008941}" dt="2018-01-08T08:35:19.272" v="0" actId="27636"/>
          <ac:spMkLst>
            <pc:docMk/>
            <pc:sldMk cId="1038485091" sldId="266"/>
            <ac:spMk id="15362" creationId="{3BDA1595-2ABD-4AAF-BC02-A8B279B137A8}"/>
          </ac:spMkLst>
        </pc:spChg>
        <pc:spChg chg="mod">
          <ac:chgData name="José Kamphuis" userId="1e6fb90aa6460e5a" providerId="LiveId" clId="{0B2A8424-11C2-4100-9B87-A1BAB4008941}" dt="2018-01-08T08:36:26.608" v="80" actId="20577"/>
          <ac:spMkLst>
            <pc:docMk/>
            <pc:sldMk cId="1038485091" sldId="266"/>
            <ac:spMk id="574467" creationId="{60F8B1BB-E101-4A59-A83F-4601B28B748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FCD91-5FB0-49DF-A85C-E1406E5B98AD}" type="datetimeFigureOut">
              <a:rPr lang="nl-NL" smtClean="0"/>
              <a:t>7-1-2018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A2A87-B790-42E7-AD15-498637C6C7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836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C539041-A327-489C-AA70-C787EA3866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ADDA79C7-03BD-4ACD-8197-910CACCBA730}" type="slidenum">
              <a:rPr lang="nl-NL" altLang="nl-NL">
                <a:latin typeface="Arial Narrow" panose="020B0606020202030204" pitchFamily="34" charset="0"/>
              </a:rPr>
              <a:pPr/>
              <a:t>8</a:t>
            </a:fld>
            <a:endParaRPr lang="nl-NL" altLang="nl-NL">
              <a:latin typeface="Arial Narrow" panose="020B060602020203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FAE2975-62DA-4F45-86AC-4D2611171B0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7B9A2F5-9E2D-4737-BA30-37D29BE322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>
                <a:latin typeface="Times New Roman" panose="02020603050405020304" pitchFamily="18" charset="0"/>
              </a:rPr>
              <a:t>Voor het eerst gepubliceerd in 1992 door Robert Kaplan en David Norton. Zij schreven in 1996 het boek “The Balanced Scorecard”. Het is een methode voor Performance Management (prestatiemanagement).</a:t>
            </a:r>
            <a:endParaRPr lang="nl-NL" altLang="nl-N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960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93A26-267E-44F3-9317-DE663D95AB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Inerpreteren</a:t>
            </a:r>
            <a:r>
              <a:rPr lang="nl-NL" dirty="0"/>
              <a:t> van een </a:t>
            </a:r>
            <a:r>
              <a:rPr lang="nl-NL" dirty="0" err="1"/>
              <a:t>jaarversalg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BC7F30-C85D-4F83-967C-0E578E8538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J. Kamphuis  AOC-Oost 2018</a:t>
            </a:r>
          </a:p>
        </p:txBody>
      </p:sp>
    </p:spTree>
    <p:extLst>
      <p:ext uri="{BB962C8B-B14F-4D97-AF65-F5344CB8AC3E}">
        <p14:creationId xmlns:p14="http://schemas.microsoft.com/office/powerpoint/2010/main" val="3816520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BDA1595-2ABD-4AAF-BC02-A8B279B137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304800"/>
            <a:ext cx="7924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/>
              <a:t>Financi</a:t>
            </a:r>
            <a:r>
              <a:rPr lang="en-US" altLang="nl-NL"/>
              <a:t>ë</a:t>
            </a:r>
            <a:r>
              <a:rPr lang="nl-NL" altLang="nl-NL"/>
              <a:t>le</a:t>
            </a:r>
            <a:r>
              <a:rPr lang="en-US" altLang="nl-NL"/>
              <a:t> strategie ontwerpen</a:t>
            </a:r>
            <a:endParaRPr lang="nl-NL" altLang="nl-NL"/>
          </a:p>
        </p:txBody>
      </p:sp>
      <p:sp>
        <p:nvSpPr>
          <p:cNvPr id="574467" name="Rectangle 3">
            <a:extLst>
              <a:ext uri="{FF2B5EF4-FFF2-40B4-BE49-F238E27FC236}">
                <a16:creationId xmlns:a16="http://schemas.microsoft.com/office/drawing/2014/main" id="{60F8B1BB-E101-4A59-A83F-4601B28B7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0800" y="1676400"/>
            <a:ext cx="7772400" cy="4800600"/>
          </a:xfrm>
        </p:spPr>
        <p:txBody>
          <a:bodyPr/>
          <a:lstStyle/>
          <a:p>
            <a:r>
              <a:rPr lang="en-US" altLang="nl-NL" dirty="0"/>
              <a:t>Pak de </a:t>
            </a:r>
            <a:r>
              <a:rPr lang="en-US" altLang="nl-NL" dirty="0" err="1"/>
              <a:t>jaarverslagen</a:t>
            </a:r>
            <a:r>
              <a:rPr lang="en-US" altLang="nl-NL" dirty="0"/>
              <a:t> van de </a:t>
            </a:r>
            <a:r>
              <a:rPr lang="en-US" altLang="nl-NL" dirty="0" err="1"/>
              <a:t>kinderboerderijen</a:t>
            </a:r>
            <a:r>
              <a:rPr lang="en-US" altLang="nl-NL" dirty="0"/>
              <a:t> </a:t>
            </a:r>
            <a:r>
              <a:rPr lang="en-US" altLang="nl-NL" dirty="0" err="1"/>
              <a:t>erbij</a:t>
            </a:r>
            <a:endParaRPr lang="en-US" altLang="nl-NL" dirty="0"/>
          </a:p>
          <a:p>
            <a:r>
              <a:rPr lang="en-US" altLang="nl-NL" dirty="0" err="1"/>
              <a:t>Wikiwijsnr</a:t>
            </a:r>
            <a:r>
              <a:rPr lang="en-US" altLang="nl-NL" dirty="0"/>
              <a:t>. </a:t>
            </a:r>
            <a:r>
              <a:rPr lang="en-US" altLang="nl-NL"/>
              <a:t>117474</a:t>
            </a:r>
            <a:endParaRPr lang="en-US" altLang="nl-NL" dirty="0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nl-NL" dirty="0" err="1"/>
              <a:t>Bereken</a:t>
            </a:r>
            <a:r>
              <a:rPr lang="en-US" altLang="nl-NL" dirty="0"/>
              <a:t> de </a:t>
            </a:r>
            <a:r>
              <a:rPr lang="en-US" altLang="nl-NL" dirty="0" err="1"/>
              <a:t>kengetallen</a:t>
            </a:r>
            <a:endParaRPr lang="en-US" altLang="nl-NL" dirty="0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nl-NL" dirty="0" err="1"/>
              <a:t>Geef</a:t>
            </a:r>
            <a:r>
              <a:rPr lang="en-US" altLang="nl-NL" dirty="0"/>
              <a:t> </a:t>
            </a:r>
            <a:r>
              <a:rPr lang="en-US" altLang="nl-NL" dirty="0" err="1"/>
              <a:t>een</a:t>
            </a:r>
            <a:r>
              <a:rPr lang="en-US" altLang="nl-NL" dirty="0"/>
              <a:t> </a:t>
            </a:r>
            <a:r>
              <a:rPr lang="en-US" altLang="nl-NL" dirty="0" err="1"/>
              <a:t>uitleg</a:t>
            </a:r>
            <a:r>
              <a:rPr lang="en-US" altLang="nl-NL" dirty="0"/>
              <a:t> v/d </a:t>
            </a:r>
            <a:r>
              <a:rPr lang="en-US" altLang="nl-NL" dirty="0" err="1"/>
              <a:t>financiële</a:t>
            </a:r>
            <a:r>
              <a:rPr lang="en-US" altLang="nl-NL" dirty="0"/>
              <a:t> </a:t>
            </a:r>
            <a:r>
              <a:rPr lang="en-US" altLang="nl-NL" dirty="0" err="1"/>
              <a:t>situatie</a:t>
            </a:r>
            <a:endParaRPr lang="en-US" altLang="nl-NL" dirty="0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nl-NL" dirty="0" err="1"/>
              <a:t>Bedenk</a:t>
            </a:r>
            <a:r>
              <a:rPr lang="en-US" altLang="nl-NL" dirty="0"/>
              <a:t> </a:t>
            </a:r>
            <a:r>
              <a:rPr lang="en-US" altLang="nl-NL" dirty="0" err="1"/>
              <a:t>een</a:t>
            </a:r>
            <a:r>
              <a:rPr lang="en-US" altLang="nl-NL" dirty="0"/>
              <a:t> </a:t>
            </a:r>
            <a:r>
              <a:rPr lang="en-US" altLang="nl-NL" dirty="0" err="1"/>
              <a:t>nieuwe</a:t>
            </a:r>
            <a:r>
              <a:rPr lang="en-US" altLang="nl-NL" dirty="0"/>
              <a:t> </a:t>
            </a:r>
            <a:r>
              <a:rPr lang="en-US" altLang="nl-NL" dirty="0" err="1"/>
              <a:t>strategie</a:t>
            </a:r>
            <a:endParaRPr lang="en-US" altLang="nl-NL" dirty="0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nl-NL" dirty="0" err="1"/>
              <a:t>Maak</a:t>
            </a:r>
            <a:r>
              <a:rPr lang="en-US" altLang="nl-NL" dirty="0"/>
              <a:t> </a:t>
            </a:r>
            <a:r>
              <a:rPr lang="en-US" altLang="nl-NL" dirty="0" err="1"/>
              <a:t>een</a:t>
            </a:r>
            <a:r>
              <a:rPr lang="en-US" altLang="nl-NL" dirty="0"/>
              <a:t> </a:t>
            </a:r>
            <a:r>
              <a:rPr lang="en-US" altLang="nl-NL" dirty="0" err="1"/>
              <a:t>begroting</a:t>
            </a:r>
            <a:r>
              <a:rPr lang="en-US" altLang="nl-NL" dirty="0"/>
              <a:t> op basis van de </a:t>
            </a:r>
            <a:r>
              <a:rPr lang="en-US" altLang="nl-NL" dirty="0" err="1"/>
              <a:t>nieuwe</a:t>
            </a:r>
            <a:r>
              <a:rPr lang="en-US" altLang="nl-NL" dirty="0"/>
              <a:t> </a:t>
            </a:r>
            <a:r>
              <a:rPr lang="en-US" altLang="nl-NL" dirty="0" err="1"/>
              <a:t>strategie</a:t>
            </a:r>
            <a:endParaRPr lang="en-US" altLang="nl-NL" dirty="0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nl-NL" dirty="0" err="1"/>
              <a:t>Bereken</a:t>
            </a:r>
            <a:r>
              <a:rPr lang="en-US" altLang="nl-NL" dirty="0"/>
              <a:t> de </a:t>
            </a:r>
            <a:r>
              <a:rPr lang="en-US" altLang="nl-NL" dirty="0" err="1"/>
              <a:t>kengetallen</a:t>
            </a:r>
            <a:r>
              <a:rPr lang="en-US" altLang="nl-NL" dirty="0"/>
              <a:t> </a:t>
            </a:r>
            <a:r>
              <a:rPr lang="en-US" altLang="nl-NL" dirty="0" err="1"/>
              <a:t>opnieuw</a:t>
            </a:r>
            <a:r>
              <a:rPr lang="en-US" altLang="nl-NL" dirty="0"/>
              <a:t> om te </a:t>
            </a:r>
            <a:r>
              <a:rPr lang="en-US" altLang="nl-NL" dirty="0" err="1"/>
              <a:t>laten</a:t>
            </a:r>
            <a:r>
              <a:rPr lang="en-US" altLang="nl-NL" dirty="0"/>
              <a:t> </a:t>
            </a:r>
            <a:r>
              <a:rPr lang="en-US" altLang="nl-NL" dirty="0" err="1"/>
              <a:t>zien</a:t>
            </a:r>
            <a:r>
              <a:rPr lang="en-US" altLang="nl-NL" dirty="0"/>
              <a:t> wat er </a:t>
            </a:r>
            <a:r>
              <a:rPr lang="en-US" altLang="nl-NL" dirty="0" err="1"/>
              <a:t>verbeterd</a:t>
            </a:r>
            <a:r>
              <a:rPr lang="en-US" altLang="nl-NL" dirty="0"/>
              <a:t> is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03848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B29D124-0E1A-4A17-9051-740B5DCDBA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1" y="1"/>
            <a:ext cx="10136079" cy="923278"/>
          </a:xfrm>
        </p:spPr>
        <p:txBody>
          <a:bodyPr/>
          <a:lstStyle/>
          <a:p>
            <a:pPr eaLnBrk="1" hangingPunct="1"/>
            <a:r>
              <a:rPr lang="en-US" altLang="nl-NL" dirty="0" err="1"/>
              <a:t>Plaats</a:t>
            </a:r>
            <a:r>
              <a:rPr lang="en-US" altLang="nl-NL" dirty="0"/>
              <a:t> van de container</a:t>
            </a:r>
            <a:endParaRPr lang="nl-NL" altLang="nl-NL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E754AFE-0E2A-4A11-AC8A-D6AFB49E37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277" y="923280"/>
            <a:ext cx="9374819" cy="4696286"/>
          </a:xfrm>
        </p:spPr>
        <p:txBody>
          <a:bodyPr/>
          <a:lstStyle/>
          <a:p>
            <a:pPr eaLnBrk="1" hangingPunct="1"/>
            <a:r>
              <a:rPr lang="en-US" altLang="nl-NL" sz="3600" dirty="0" err="1"/>
              <a:t>Kengetallen</a:t>
            </a:r>
            <a:endParaRPr lang="en-US" altLang="nl-NL" sz="3600" dirty="0"/>
          </a:p>
          <a:p>
            <a:pPr eaLnBrk="1" hangingPunct="1"/>
            <a:r>
              <a:rPr lang="en-US" altLang="nl-NL" sz="2800" dirty="0" err="1"/>
              <a:t>Begroten</a:t>
            </a:r>
            <a:r>
              <a:rPr lang="en-US" altLang="nl-NL" sz="2800" dirty="0"/>
              <a:t> en </a:t>
            </a:r>
            <a:r>
              <a:rPr lang="en-US" altLang="nl-NL" sz="2800" dirty="0" err="1"/>
              <a:t>Budgetteren</a:t>
            </a:r>
            <a:endParaRPr lang="en-US" altLang="nl-NL" sz="2800" dirty="0"/>
          </a:p>
          <a:p>
            <a:pPr eaLnBrk="1" hangingPunct="1"/>
            <a:r>
              <a:rPr lang="en-US" altLang="nl-NL" sz="2800" dirty="0" err="1"/>
              <a:t>Visie</a:t>
            </a:r>
            <a:r>
              <a:rPr lang="en-US" altLang="nl-NL" sz="2800" dirty="0"/>
              <a:t> en </a:t>
            </a:r>
            <a:r>
              <a:rPr lang="en-US" altLang="nl-NL" sz="2800" dirty="0" err="1"/>
              <a:t>strategie</a:t>
            </a:r>
            <a:endParaRPr lang="en-US" altLang="nl-NL" sz="2800" dirty="0"/>
          </a:p>
          <a:p>
            <a:pPr eaLnBrk="1" hangingPunct="1"/>
            <a:r>
              <a:rPr lang="en-US" altLang="nl-NL" sz="3600" dirty="0"/>
              <a:t>Interpreteren van </a:t>
            </a:r>
            <a:r>
              <a:rPr lang="en-US" altLang="nl-NL" sz="3600" dirty="0" err="1"/>
              <a:t>een</a:t>
            </a:r>
            <a:r>
              <a:rPr lang="en-US" altLang="nl-NL" sz="3600" dirty="0"/>
              <a:t> </a:t>
            </a:r>
            <a:r>
              <a:rPr lang="en-US" altLang="nl-NL" sz="3600" dirty="0" err="1"/>
              <a:t>jaarverslag</a:t>
            </a:r>
            <a:endParaRPr lang="en-US" altLang="nl-NL" sz="3600" dirty="0"/>
          </a:p>
          <a:p>
            <a:pPr eaLnBrk="1" hangingPunct="1"/>
            <a:r>
              <a:rPr lang="en-US" altLang="nl-NL" dirty="0" err="1"/>
              <a:t>PvB</a:t>
            </a:r>
            <a:r>
              <a:rPr lang="en-US" altLang="nl-NL" dirty="0"/>
              <a:t> </a:t>
            </a:r>
            <a:r>
              <a:rPr lang="en-US" altLang="nl-NL" dirty="0" err="1"/>
              <a:t>werkprocessen</a:t>
            </a:r>
            <a:endParaRPr lang="en-US" altLang="nl-NL" dirty="0"/>
          </a:p>
          <a:p>
            <a:pPr lvl="1" eaLnBrk="1" hangingPunct="1"/>
            <a:r>
              <a:rPr lang="en-US" altLang="nl-NL" dirty="0" err="1"/>
              <a:t>Financieel</a:t>
            </a:r>
            <a:r>
              <a:rPr lang="en-US" altLang="nl-NL" dirty="0"/>
              <a:t> </a:t>
            </a:r>
            <a:r>
              <a:rPr lang="en-US" altLang="nl-NL" dirty="0" err="1"/>
              <a:t>beleid</a:t>
            </a:r>
            <a:r>
              <a:rPr lang="en-US" altLang="nl-NL" dirty="0"/>
              <a:t> </a:t>
            </a:r>
            <a:r>
              <a:rPr lang="en-US" altLang="nl-NL" dirty="0" err="1"/>
              <a:t>opstellen</a:t>
            </a:r>
            <a:endParaRPr lang="en-US" altLang="nl-NL" dirty="0"/>
          </a:p>
          <a:p>
            <a:pPr lvl="1" eaLnBrk="1" hangingPunct="1"/>
            <a:r>
              <a:rPr lang="en-US" altLang="nl-NL" dirty="0" err="1"/>
              <a:t>Financiële</a:t>
            </a:r>
            <a:r>
              <a:rPr lang="en-US" altLang="nl-NL" dirty="0"/>
              <a:t> </a:t>
            </a:r>
            <a:r>
              <a:rPr lang="en-US" altLang="nl-NL" dirty="0" err="1"/>
              <a:t>situatie</a:t>
            </a:r>
            <a:r>
              <a:rPr lang="en-US" altLang="nl-NL" dirty="0"/>
              <a:t> </a:t>
            </a:r>
            <a:r>
              <a:rPr lang="en-US" altLang="nl-NL" dirty="0" err="1"/>
              <a:t>bewaken</a:t>
            </a:r>
            <a:r>
              <a:rPr lang="en-US" altLang="nl-NL" dirty="0"/>
              <a:t> en </a:t>
            </a:r>
            <a:r>
              <a:rPr lang="en-US" altLang="nl-NL" dirty="0" err="1"/>
              <a:t>verantwoorden</a:t>
            </a:r>
            <a:endParaRPr lang="nl-NL" altLang="nl-NL" dirty="0"/>
          </a:p>
        </p:txBody>
      </p:sp>
      <p:sp>
        <p:nvSpPr>
          <p:cNvPr id="6148" name="AutoShape 4">
            <a:extLst>
              <a:ext uri="{FF2B5EF4-FFF2-40B4-BE49-F238E27FC236}">
                <a16:creationId xmlns:a16="http://schemas.microsoft.com/office/drawing/2014/main" id="{AB4F28DA-AC9C-4444-8391-093A8F99EE72}"/>
              </a:ext>
            </a:extLst>
          </p:cNvPr>
          <p:cNvSpPr>
            <a:spLocks/>
          </p:cNvSpPr>
          <p:nvPr/>
        </p:nvSpPr>
        <p:spPr bwMode="auto">
          <a:xfrm>
            <a:off x="7467600" y="1752600"/>
            <a:ext cx="228600" cy="16002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NL" altLang="nl-NL" sz="2400">
              <a:latin typeface="Arial Narrow" panose="020B0606020202030204" pitchFamily="34" charset="0"/>
            </a:endParaRPr>
          </a:p>
        </p:txBody>
      </p:sp>
      <p:sp>
        <p:nvSpPr>
          <p:cNvPr id="2" name="Gebogen pijl 1">
            <a:extLst>
              <a:ext uri="{FF2B5EF4-FFF2-40B4-BE49-F238E27FC236}">
                <a16:creationId xmlns:a16="http://schemas.microsoft.com/office/drawing/2014/main" id="{CDF802CD-DD17-461B-B24C-BC5E918170E5}"/>
              </a:ext>
            </a:extLst>
          </p:cNvPr>
          <p:cNvSpPr/>
          <p:nvPr/>
        </p:nvSpPr>
        <p:spPr bwMode="auto">
          <a:xfrm rot="5400000">
            <a:off x="7849395" y="2655095"/>
            <a:ext cx="814387" cy="581025"/>
          </a:xfrm>
          <a:prstGeom prst="bentArrow">
            <a:avLst>
              <a:gd name="adj1" fmla="val 10018"/>
              <a:gd name="adj2" fmla="val 15263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8793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A1DA7A-D1E3-4996-9A39-8929593A9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5" y="124288"/>
            <a:ext cx="10947343" cy="1473693"/>
          </a:xfrm>
        </p:spPr>
        <p:txBody>
          <a:bodyPr>
            <a:normAutofit fontScale="90000"/>
          </a:bodyPr>
          <a:lstStyle/>
          <a:p>
            <a:r>
              <a:rPr lang="nl-NL" dirty="0"/>
              <a:t>DOEL van de lessenserie Interpreteren jaarverslag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F51FDA-06AF-445F-A176-A95AD5F5F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165" y="1509204"/>
            <a:ext cx="10947343" cy="42346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514350" indent="-514350">
              <a:buFont typeface="+mj-lt"/>
              <a:buAutoNum type="romanUcPeriod"/>
            </a:pPr>
            <a:r>
              <a:rPr lang="nl-NL" dirty="0"/>
              <a:t>Je kan de strategische doelen uit het jaarverslag halen</a:t>
            </a:r>
          </a:p>
          <a:p>
            <a:pPr marL="514350" indent="-514350">
              <a:buFont typeface="+mj-lt"/>
              <a:buAutoNum type="romanUcPeriod"/>
            </a:pPr>
            <a:r>
              <a:rPr lang="nl-NL" dirty="0"/>
              <a:t>Je kan de kengetallen berekenen en interpreteren</a:t>
            </a:r>
          </a:p>
          <a:p>
            <a:pPr marL="514350" indent="-514350">
              <a:buFont typeface="+mj-lt"/>
              <a:buAutoNum type="romanUcPeriod"/>
            </a:pPr>
            <a:r>
              <a:rPr lang="nl-NL" dirty="0"/>
              <a:t>Je kan strategische verbetervoorstellen doen  die leiden tot een betere financiële situatie</a:t>
            </a:r>
          </a:p>
          <a:p>
            <a:pPr marL="514350" indent="-514350">
              <a:buFont typeface="+mj-lt"/>
              <a:buAutoNum type="romanUcPeriod"/>
            </a:pPr>
            <a:r>
              <a:rPr lang="nl-NL" dirty="0"/>
              <a:t>Je kan een begroting maken van dit verbetertoestel</a:t>
            </a:r>
          </a:p>
          <a:p>
            <a:r>
              <a:rPr lang="nl-NL" dirty="0"/>
              <a:t>We hebben 5 weken</a:t>
            </a:r>
          </a:p>
          <a:p>
            <a:r>
              <a:rPr lang="nl-NL" dirty="0"/>
              <a:t>Beoordeling aan de hand van een verslag die je bij mij inlevert</a:t>
            </a:r>
          </a:p>
          <a:p>
            <a:r>
              <a:rPr lang="nl-NL" dirty="0"/>
              <a:t>Wikiwijsnr. 1174748</a:t>
            </a:r>
          </a:p>
          <a:p>
            <a:endParaRPr lang="nl-NL" dirty="0"/>
          </a:p>
          <a:p>
            <a:pPr marL="514350" indent="-514350">
              <a:buFont typeface="+mj-lt"/>
              <a:buAutoNum type="romanUcPeriod"/>
            </a:pPr>
            <a:endParaRPr lang="nl-NL" dirty="0"/>
          </a:p>
          <a:p>
            <a:pPr marL="514350" indent="-514350">
              <a:buFont typeface="+mj-lt"/>
              <a:buAutoNum type="romanU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0839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DD0FA-214F-4F2A-8F99-E76A1B3B6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19" y="685800"/>
            <a:ext cx="10849689" cy="681361"/>
          </a:xfrm>
        </p:spPr>
        <p:txBody>
          <a:bodyPr>
            <a:normAutofit fontScale="90000"/>
          </a:bodyPr>
          <a:lstStyle/>
          <a:p>
            <a:r>
              <a:rPr lang="nl-NL" dirty="0"/>
              <a:t>Hoe zit het verslag eruit?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765D81F-3A81-464B-B846-9556A63EB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819" y="1367161"/>
            <a:ext cx="10963923" cy="4314548"/>
          </a:xfrm>
        </p:spPr>
        <p:txBody>
          <a:bodyPr/>
          <a:lstStyle/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Correcte berekening van de kengetallen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De financiële situatie is correct en logisch geïnterpreteerd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Zijn de strategische verbeterplannen ook echte oplossingen voor de </a:t>
            </a:r>
            <a:r>
              <a:rPr lang="nl-NL" dirty="0" err="1"/>
              <a:t>gesignaliseerde</a:t>
            </a:r>
            <a:r>
              <a:rPr lang="nl-NL" dirty="0"/>
              <a:t> problemen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Zijn de strategische plannen correct uitgewerkt in een begroting en een voorlopige balans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Zijn de kengetallen voor de nieuwe situatie correct uitgewerkt</a:t>
            </a:r>
          </a:p>
        </p:txBody>
      </p:sp>
    </p:spTree>
    <p:extLst>
      <p:ext uri="{BB962C8B-B14F-4D97-AF65-F5344CB8AC3E}">
        <p14:creationId xmlns:p14="http://schemas.microsoft.com/office/powerpoint/2010/main" val="2516402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BE8E9-7884-4445-AC7F-BF64684A6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1" y="142044"/>
            <a:ext cx="11009487" cy="1225118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Doel van deze les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18EB6C-7B82-4B6B-A477-521AF1821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597" y="1367162"/>
            <a:ext cx="10760912" cy="4014719"/>
          </a:xfrm>
        </p:spPr>
        <p:txBody>
          <a:bodyPr/>
          <a:lstStyle/>
          <a:p>
            <a:endParaRPr lang="nl-NL" dirty="0"/>
          </a:p>
          <a:p>
            <a:pPr algn="ctr"/>
            <a:r>
              <a:rPr lang="nl-NL" sz="6000" dirty="0"/>
              <a:t>Opfrissen van kennis</a:t>
            </a:r>
          </a:p>
        </p:txBody>
      </p:sp>
    </p:spTree>
    <p:extLst>
      <p:ext uri="{BB962C8B-B14F-4D97-AF65-F5344CB8AC3E}">
        <p14:creationId xmlns:p14="http://schemas.microsoft.com/office/powerpoint/2010/main" val="2667939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BE9E5-08CA-4B9B-BEBD-AE8301234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3" y="685800"/>
            <a:ext cx="10973976" cy="790319"/>
          </a:xfrm>
        </p:spPr>
        <p:txBody>
          <a:bodyPr>
            <a:normAutofit fontScale="90000"/>
          </a:bodyPr>
          <a:lstStyle/>
          <a:p>
            <a:r>
              <a:rPr lang="nl-NL" dirty="0"/>
              <a:t>Wat gaan we deze les doen?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66B256-55D3-42DE-B9E6-362EA1B95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533" y="1476119"/>
            <a:ext cx="10973975" cy="3905762"/>
          </a:xfrm>
        </p:spPr>
        <p:txBody>
          <a:bodyPr/>
          <a:lstStyle/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Stukje theorie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Inerpreteren</a:t>
            </a:r>
            <a:r>
              <a:rPr lang="nl-NL" dirty="0"/>
              <a:t> van de jaarverslagen kinderboerderijen</a:t>
            </a:r>
          </a:p>
        </p:txBody>
      </p:sp>
    </p:spTree>
    <p:extLst>
      <p:ext uri="{BB962C8B-B14F-4D97-AF65-F5344CB8AC3E}">
        <p14:creationId xmlns:p14="http://schemas.microsoft.com/office/powerpoint/2010/main" val="2749456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F8F3F-1571-4AAE-B2E3-EA280770B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77" y="106532"/>
            <a:ext cx="10911832" cy="1154097"/>
          </a:xfrm>
        </p:spPr>
        <p:txBody>
          <a:bodyPr/>
          <a:lstStyle/>
          <a:p>
            <a:r>
              <a:rPr lang="nl-NL" dirty="0" err="1"/>
              <a:t>Balanced</a:t>
            </a:r>
            <a:r>
              <a:rPr lang="nl-NL" dirty="0"/>
              <a:t> scorecard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7E76BC-09A6-493A-8FE3-156F2CB78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260628"/>
            <a:ext cx="10394707" cy="4234649"/>
          </a:xfrm>
        </p:spPr>
        <p:txBody>
          <a:bodyPr>
            <a:normAutofit fontScale="92500"/>
          </a:bodyPr>
          <a:lstStyle/>
          <a:p>
            <a:pPr algn="ctr"/>
            <a:r>
              <a:rPr lang="nl-NL" sz="4400" dirty="0"/>
              <a:t>Hulpmiddel;</a:t>
            </a:r>
          </a:p>
          <a:p>
            <a:pPr algn="ctr"/>
            <a:r>
              <a:rPr lang="nl-NL" sz="4400" dirty="0"/>
              <a:t>Het is een hulpmiddel voor een manager.</a:t>
            </a:r>
          </a:p>
          <a:p>
            <a:pPr algn="ctr"/>
            <a:r>
              <a:rPr lang="nl-NL" sz="4400" dirty="0"/>
              <a:t>Niet alleen de financiële resultaten zijn belangrijk maar ook andere parameters zijn belangrijk voor een goed lopend bedrijf</a:t>
            </a:r>
          </a:p>
          <a:p>
            <a:pPr algn="ctr"/>
            <a:endParaRPr lang="nl-NL" sz="4400" dirty="0"/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9559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9">
            <a:extLst>
              <a:ext uri="{FF2B5EF4-FFF2-40B4-BE49-F238E27FC236}">
                <a16:creationId xmlns:a16="http://schemas.microsoft.com/office/drawing/2014/main" id="{896387FF-1419-47CF-8E8D-C41E56EF7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133600"/>
            <a:ext cx="5334000" cy="3810000"/>
          </a:xfrm>
          <a:prstGeom prst="ellipse">
            <a:avLst/>
          </a:prstGeom>
          <a:noFill/>
          <a:ln w="57150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NL" altLang="nl-NL" sz="2400">
              <a:latin typeface="Arial Narrow" panose="020B060602020203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930512E-4C6C-4411-938E-9E850A7DA5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/>
              <a:t>Balanced scorecard</a:t>
            </a:r>
            <a:endParaRPr lang="nl-NL" altLang="nl-NL"/>
          </a:p>
        </p:txBody>
      </p:sp>
      <p:sp>
        <p:nvSpPr>
          <p:cNvPr id="7172" name="AutoShape 4">
            <a:extLst>
              <a:ext uri="{FF2B5EF4-FFF2-40B4-BE49-F238E27FC236}">
                <a16:creationId xmlns:a16="http://schemas.microsoft.com/office/drawing/2014/main" id="{B0120CA1-057C-4EF8-93E6-F045F028E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828800"/>
            <a:ext cx="1981200" cy="990600"/>
          </a:xfrm>
          <a:prstGeom prst="roundRect">
            <a:avLst>
              <a:gd name="adj" fmla="val 16667"/>
            </a:avLst>
          </a:prstGeom>
          <a:solidFill>
            <a:srgbClr val="1F40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2400">
                <a:latin typeface="Arial Narrow" panose="020B0606020202030204" pitchFamily="34" charset="0"/>
              </a:rPr>
              <a:t>Financieel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2400">
                <a:latin typeface="Arial Narrow" panose="020B0606020202030204" pitchFamily="34" charset="0"/>
              </a:rPr>
              <a:t>perspectief</a:t>
            </a:r>
            <a:endParaRPr lang="nl-NL" altLang="nl-NL" sz="2400">
              <a:latin typeface="Arial Narrow" panose="020B0606020202030204" pitchFamily="34" charset="0"/>
            </a:endParaRPr>
          </a:p>
        </p:txBody>
      </p:sp>
      <p:sp>
        <p:nvSpPr>
          <p:cNvPr id="7173" name="AutoShape 5">
            <a:extLst>
              <a:ext uri="{FF2B5EF4-FFF2-40B4-BE49-F238E27FC236}">
                <a16:creationId xmlns:a16="http://schemas.microsoft.com/office/drawing/2014/main" id="{69A719F1-EA2C-478B-856D-7266FE884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505200"/>
            <a:ext cx="1981200" cy="990600"/>
          </a:xfrm>
          <a:prstGeom prst="roundRect">
            <a:avLst>
              <a:gd name="adj" fmla="val 16667"/>
            </a:avLst>
          </a:prstGeom>
          <a:solidFill>
            <a:srgbClr val="1F40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2400">
                <a:latin typeface="Arial Narrow" panose="020B0606020202030204" pitchFamily="34" charset="0"/>
              </a:rPr>
              <a:t>Interne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2400">
                <a:latin typeface="Arial Narrow" panose="020B0606020202030204" pitchFamily="34" charset="0"/>
              </a:rPr>
              <a:t>processen</a:t>
            </a:r>
            <a:endParaRPr lang="nl-NL" altLang="nl-NL" sz="2400">
              <a:latin typeface="Arial Narrow" panose="020B0606020202030204" pitchFamily="34" charset="0"/>
            </a:endParaRPr>
          </a:p>
        </p:txBody>
      </p:sp>
      <p:sp>
        <p:nvSpPr>
          <p:cNvPr id="7174" name="AutoShape 6">
            <a:extLst>
              <a:ext uri="{FF2B5EF4-FFF2-40B4-BE49-F238E27FC236}">
                <a16:creationId xmlns:a16="http://schemas.microsoft.com/office/drawing/2014/main" id="{1E070412-B250-4D85-81E0-84E98A99C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257800"/>
            <a:ext cx="1981200" cy="990600"/>
          </a:xfrm>
          <a:prstGeom prst="roundRect">
            <a:avLst>
              <a:gd name="adj" fmla="val 16667"/>
            </a:avLst>
          </a:prstGeom>
          <a:solidFill>
            <a:srgbClr val="1F40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2400">
                <a:latin typeface="Arial Narrow" panose="020B0606020202030204" pitchFamily="34" charset="0"/>
              </a:rPr>
              <a:t>Leren en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2400">
                <a:latin typeface="Arial Narrow" panose="020B0606020202030204" pitchFamily="34" charset="0"/>
              </a:rPr>
              <a:t>innoveren</a:t>
            </a:r>
            <a:endParaRPr lang="nl-NL" altLang="nl-NL" sz="2400">
              <a:latin typeface="Arial Narrow" panose="020B0606020202030204" pitchFamily="34" charset="0"/>
            </a:endParaRPr>
          </a:p>
        </p:txBody>
      </p:sp>
      <p:sp>
        <p:nvSpPr>
          <p:cNvPr id="7175" name="AutoShape 7">
            <a:extLst>
              <a:ext uri="{FF2B5EF4-FFF2-40B4-BE49-F238E27FC236}">
                <a16:creationId xmlns:a16="http://schemas.microsoft.com/office/drawing/2014/main" id="{0ABADD00-C014-4209-8DF4-3A83701EC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505200"/>
            <a:ext cx="1981200" cy="990600"/>
          </a:xfrm>
          <a:prstGeom prst="roundRect">
            <a:avLst>
              <a:gd name="adj" fmla="val 16667"/>
            </a:avLst>
          </a:prstGeom>
          <a:solidFill>
            <a:srgbClr val="1F40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2400">
                <a:latin typeface="Arial Narrow" panose="020B0606020202030204" pitchFamily="34" charset="0"/>
              </a:rPr>
              <a:t>Klant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2400">
                <a:latin typeface="Arial Narrow" panose="020B0606020202030204" pitchFamily="34" charset="0"/>
              </a:rPr>
              <a:t>perspectief</a:t>
            </a:r>
            <a:endParaRPr lang="nl-NL" altLang="nl-NL" sz="2400">
              <a:latin typeface="Arial Narrow" panose="020B0606020202030204" pitchFamily="34" charset="0"/>
            </a:endParaRPr>
          </a:p>
        </p:txBody>
      </p:sp>
      <p:grpSp>
        <p:nvGrpSpPr>
          <p:cNvPr id="569358" name="Group 14">
            <a:extLst>
              <a:ext uri="{FF2B5EF4-FFF2-40B4-BE49-F238E27FC236}">
                <a16:creationId xmlns:a16="http://schemas.microsoft.com/office/drawing/2014/main" id="{D36E5A1C-4C4A-4DB4-8CCB-875D394A60A4}"/>
              </a:ext>
            </a:extLst>
          </p:cNvPr>
          <p:cNvGrpSpPr>
            <a:grpSpLocks/>
          </p:cNvGrpSpPr>
          <p:nvPr/>
        </p:nvGrpSpPr>
        <p:grpSpPr bwMode="auto">
          <a:xfrm>
            <a:off x="5016500" y="2971800"/>
            <a:ext cx="2743200" cy="2209800"/>
            <a:chOff x="2152" y="1872"/>
            <a:chExt cx="1728" cy="1392"/>
          </a:xfrm>
        </p:grpSpPr>
        <p:sp>
          <p:nvSpPr>
            <p:cNvPr id="7177" name="Oval 8">
              <a:extLst>
                <a:ext uri="{FF2B5EF4-FFF2-40B4-BE49-F238E27FC236}">
                  <a16:creationId xmlns:a16="http://schemas.microsoft.com/office/drawing/2014/main" id="{38F4EB0B-1D4A-432E-8DB8-0E03E1284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2256"/>
              <a:ext cx="912" cy="6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anose="05000000000000000000" pitchFamily="2" charset="2"/>
                <a:buChar char="®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anose="05000000000000000000" pitchFamily="2" charset="2"/>
                <a:buChar char="®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60000"/>
                <a:buFont typeface="Wingdings" panose="05000000000000000000" pitchFamily="2" charset="2"/>
                <a:buChar char="®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nl-NL" sz="2400">
                  <a:solidFill>
                    <a:schemeClr val="bg2"/>
                  </a:solidFill>
                  <a:latin typeface="Arial Narrow" panose="020B0606020202030204" pitchFamily="34" charset="0"/>
                </a:rPr>
                <a:t>Visie en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nl-NL" sz="2400">
                  <a:solidFill>
                    <a:schemeClr val="bg2"/>
                  </a:solidFill>
                  <a:latin typeface="Arial Narrow" panose="020B0606020202030204" pitchFamily="34" charset="0"/>
                </a:rPr>
                <a:t>missie</a:t>
              </a:r>
              <a:endParaRPr lang="nl-NL" altLang="nl-NL" sz="2400">
                <a:solidFill>
                  <a:schemeClr val="bg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178" name="Line 10">
              <a:extLst>
                <a:ext uri="{FF2B5EF4-FFF2-40B4-BE49-F238E27FC236}">
                  <a16:creationId xmlns:a16="http://schemas.microsoft.com/office/drawing/2014/main" id="{F82F70EA-114D-4C83-BBC6-015A521C8D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0" y="1872"/>
              <a:ext cx="0" cy="3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NL"/>
            </a:p>
          </p:txBody>
        </p:sp>
        <p:sp>
          <p:nvSpPr>
            <p:cNvPr id="7179" name="Line 11">
              <a:extLst>
                <a:ext uri="{FF2B5EF4-FFF2-40B4-BE49-F238E27FC236}">
                  <a16:creationId xmlns:a16="http://schemas.microsoft.com/office/drawing/2014/main" id="{70BAA4D0-A959-4146-B57B-07276CF705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0" y="2928"/>
              <a:ext cx="0" cy="3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NL"/>
            </a:p>
          </p:txBody>
        </p:sp>
        <p:sp>
          <p:nvSpPr>
            <p:cNvPr id="7180" name="Line 12">
              <a:extLst>
                <a:ext uri="{FF2B5EF4-FFF2-40B4-BE49-F238E27FC236}">
                  <a16:creationId xmlns:a16="http://schemas.microsoft.com/office/drawing/2014/main" id="{CE0B1854-F7B9-45B1-B31C-5C9AC13A8C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712" y="2400"/>
              <a:ext cx="0" cy="3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NL"/>
            </a:p>
          </p:txBody>
        </p:sp>
        <p:sp>
          <p:nvSpPr>
            <p:cNvPr id="7181" name="Line 13">
              <a:extLst>
                <a:ext uri="{FF2B5EF4-FFF2-40B4-BE49-F238E27FC236}">
                  <a16:creationId xmlns:a16="http://schemas.microsoft.com/office/drawing/2014/main" id="{639CD2FE-8226-4223-8D67-579DD40EBE6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320" y="2392"/>
              <a:ext cx="0" cy="3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83584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9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9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54A0AFB-263E-42AD-AA09-C9A8C4A39B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676" y="1"/>
            <a:ext cx="10914007" cy="1077912"/>
          </a:xfrm>
        </p:spPr>
        <p:txBody>
          <a:bodyPr/>
          <a:lstStyle/>
          <a:p>
            <a:pPr eaLnBrk="1" hangingPunct="1"/>
            <a:r>
              <a:rPr lang="en-US" altLang="nl-NL" dirty="0"/>
              <a:t>Balanced scorecard van auto</a:t>
            </a:r>
            <a:endParaRPr lang="nl-NL" altLang="nl-NL" dirty="0"/>
          </a:p>
        </p:txBody>
      </p:sp>
      <p:pic>
        <p:nvPicPr>
          <p:cNvPr id="9219" name="Picture 3" descr="K:\AOC\AOV\2010-2011\Interpreteren jaarverslag\Verkeer.jpg">
            <a:extLst>
              <a:ext uri="{FF2B5EF4-FFF2-40B4-BE49-F238E27FC236}">
                <a16:creationId xmlns:a16="http://schemas.microsoft.com/office/drawing/2014/main" id="{4359F4C1-8A26-4F76-A071-B02442845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695636"/>
            <a:ext cx="5451475" cy="37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0372" name="AutoShape 4">
            <a:extLst>
              <a:ext uri="{FF2B5EF4-FFF2-40B4-BE49-F238E27FC236}">
                <a16:creationId xmlns:a16="http://schemas.microsoft.com/office/drawing/2014/main" id="{CB98D3A9-0000-4BC7-9FA5-68971E8B0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912" y="3116062"/>
            <a:ext cx="1935332" cy="1278138"/>
          </a:xfrm>
          <a:prstGeom prst="roundRect">
            <a:avLst>
              <a:gd name="adj" fmla="val 16667"/>
            </a:avLst>
          </a:prstGeom>
          <a:solidFill>
            <a:srgbClr val="1F40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2400" dirty="0" err="1">
                <a:latin typeface="Arial Narrow" panose="020B0606020202030204" pitchFamily="34" charset="0"/>
              </a:rPr>
              <a:t>Snelheid</a:t>
            </a:r>
            <a:endParaRPr lang="nl-NL" altLang="nl-NL" sz="2400" dirty="0">
              <a:latin typeface="Arial Narrow" panose="020B0606020202030204" pitchFamily="34" charset="0"/>
            </a:endParaRPr>
          </a:p>
        </p:txBody>
      </p:sp>
      <p:sp>
        <p:nvSpPr>
          <p:cNvPr id="570373" name="AutoShape 5">
            <a:extLst>
              <a:ext uri="{FF2B5EF4-FFF2-40B4-BE49-F238E27FC236}">
                <a16:creationId xmlns:a16="http://schemas.microsoft.com/office/drawing/2014/main" id="{E635FED3-B72B-4C4C-9F4B-4422500E9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0" y="5397624"/>
            <a:ext cx="1600200" cy="878890"/>
          </a:xfrm>
          <a:prstGeom prst="roundRect">
            <a:avLst>
              <a:gd name="adj" fmla="val 16667"/>
            </a:avLst>
          </a:prstGeom>
          <a:solidFill>
            <a:srgbClr val="1F40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2400">
                <a:latin typeface="Arial Narrow" panose="020B0606020202030204" pitchFamily="34" charset="0"/>
              </a:rPr>
              <a:t>Techniek</a:t>
            </a:r>
            <a:endParaRPr lang="nl-NL" altLang="nl-NL" sz="2400">
              <a:latin typeface="Arial Narrow" panose="020B0606020202030204" pitchFamily="34" charset="0"/>
            </a:endParaRPr>
          </a:p>
        </p:txBody>
      </p:sp>
      <p:sp>
        <p:nvSpPr>
          <p:cNvPr id="570374" name="AutoShape 6">
            <a:extLst>
              <a:ext uri="{FF2B5EF4-FFF2-40B4-BE49-F238E27FC236}">
                <a16:creationId xmlns:a16="http://schemas.microsoft.com/office/drawing/2014/main" id="{D5BEDA47-027F-4F4F-B3FD-8E54FA964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043" y="3632200"/>
            <a:ext cx="2086251" cy="762000"/>
          </a:xfrm>
          <a:prstGeom prst="roundRect">
            <a:avLst>
              <a:gd name="adj" fmla="val 16667"/>
            </a:avLst>
          </a:prstGeom>
          <a:solidFill>
            <a:srgbClr val="1F40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2400">
                <a:latin typeface="Arial Narrow" panose="020B0606020202030204" pitchFamily="34" charset="0"/>
              </a:rPr>
              <a:t>Route</a:t>
            </a:r>
            <a:endParaRPr lang="nl-NL" altLang="nl-NL" sz="2400">
              <a:latin typeface="Arial Narrow" panose="020B0606020202030204" pitchFamily="34" charset="0"/>
            </a:endParaRPr>
          </a:p>
        </p:txBody>
      </p:sp>
      <p:sp>
        <p:nvSpPr>
          <p:cNvPr id="570375" name="AutoShape 7">
            <a:extLst>
              <a:ext uri="{FF2B5EF4-FFF2-40B4-BE49-F238E27FC236}">
                <a16:creationId xmlns:a16="http://schemas.microsoft.com/office/drawing/2014/main" id="{43C0D3E9-A22C-43BB-9664-76F9FE109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0" y="896646"/>
            <a:ext cx="1600200" cy="798990"/>
          </a:xfrm>
          <a:prstGeom prst="roundRect">
            <a:avLst>
              <a:gd name="adj" fmla="val 16667"/>
            </a:avLst>
          </a:prstGeom>
          <a:solidFill>
            <a:srgbClr val="1F40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2400" dirty="0" err="1">
                <a:latin typeface="Arial Narrow" panose="020B0606020202030204" pitchFamily="34" charset="0"/>
              </a:rPr>
              <a:t>Verkeer</a:t>
            </a:r>
            <a:endParaRPr lang="nl-NL" altLang="nl-NL" sz="2400" dirty="0">
              <a:latin typeface="Arial Narrow" panose="020B0606020202030204" pitchFamily="34" charset="0"/>
            </a:endParaRPr>
          </a:p>
        </p:txBody>
      </p:sp>
      <p:sp>
        <p:nvSpPr>
          <p:cNvPr id="570376" name="Oval 8">
            <a:extLst>
              <a:ext uri="{FF2B5EF4-FFF2-40B4-BE49-F238E27FC236}">
                <a16:creationId xmlns:a16="http://schemas.microsoft.com/office/drawing/2014/main" id="{3B06B6A6-E92C-4071-AE07-22B0678C9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0" y="3632200"/>
            <a:ext cx="12954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2400" dirty="0" err="1">
                <a:solidFill>
                  <a:schemeClr val="bg2"/>
                </a:solidFill>
                <a:latin typeface="Arial Narrow" panose="020B0606020202030204" pitchFamily="34" charset="0"/>
              </a:rPr>
              <a:t>Reisdoel</a:t>
            </a:r>
            <a:endParaRPr lang="nl-NL" altLang="nl-NL" sz="240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32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0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0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0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0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0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0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0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0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2" grpId="0" animBg="1" autoUpdateAnimBg="0"/>
      <p:bldP spid="570373" grpId="0" animBg="1" autoUpdateAnimBg="0"/>
      <p:bldP spid="570374" grpId="0" animBg="1" autoUpdateAnimBg="0"/>
      <p:bldP spid="570375" grpId="0" animBg="1" autoUpdateAnimBg="0"/>
      <p:bldP spid="570376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TM04033927[[fn=Belangrijke gebeurtenis]]</Template>
  <TotalTime>1036</TotalTime>
  <Words>307</Words>
  <Application>Microsoft Office PowerPoint</Application>
  <PresentationFormat>Breedbeeld</PresentationFormat>
  <Paragraphs>67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Impact</vt:lpstr>
      <vt:lpstr>Times New Roman</vt:lpstr>
      <vt:lpstr>Wingdings</vt:lpstr>
      <vt:lpstr>Belangrijke gebeurtenis</vt:lpstr>
      <vt:lpstr>Inerpreteren van een jaarversalg</vt:lpstr>
      <vt:lpstr>Plaats van de container</vt:lpstr>
      <vt:lpstr>DOEL van de lessenserie Interpreteren jaarverslag</vt:lpstr>
      <vt:lpstr>Hoe zit het verslag eruit?</vt:lpstr>
      <vt:lpstr>Doel van deze les</vt:lpstr>
      <vt:lpstr>Wat gaan we deze les doen?</vt:lpstr>
      <vt:lpstr>Balanced scorecard</vt:lpstr>
      <vt:lpstr>Balanced scorecard</vt:lpstr>
      <vt:lpstr>Balanced scorecard van auto</vt:lpstr>
      <vt:lpstr>Financiële strategie ontwerpen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Inerpreteren van een jaarversalg</dc:title>
  <dc:creator>José Kamphuis</dc:creator>
  <cp:lastModifiedBy>José Kamphuis</cp:lastModifiedBy>
  <cp:revision>7</cp:revision>
  <dcterms:created xsi:type="dcterms:W3CDTF">2018-01-07T15:19:32Z</dcterms:created>
  <dcterms:modified xsi:type="dcterms:W3CDTF">2018-01-08T08:36:30Z</dcterms:modified>
</cp:coreProperties>
</file>